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8" r:id="rId2"/>
    <p:sldId id="260" r:id="rId3"/>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1" d="100"/>
          <a:sy n="111" d="100"/>
        </p:scale>
        <p:origin x="145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27475" y="0"/>
            <a:ext cx="3005138" cy="461963"/>
          </a:xfrm>
          <a:prstGeom prst="rect">
            <a:avLst/>
          </a:prstGeom>
        </p:spPr>
        <p:txBody>
          <a:bodyPr vert="horz" lIns="91440" tIns="45720" rIns="91440" bIns="45720" rtlCol="0"/>
          <a:lstStyle>
            <a:lvl1pPr algn="r">
              <a:defRPr sz="1200"/>
            </a:lvl1pPr>
          </a:lstStyle>
          <a:p>
            <a:fld id="{CC96B0A5-E239-4B13-87F9-9981070C6097}" type="datetimeFigureOut">
              <a:rPr lang="en-US" smtClean="0"/>
              <a:t>3/20/2019</a:t>
            </a:fld>
            <a:endParaRPr lang="en-US"/>
          </a:p>
        </p:txBody>
      </p:sp>
      <p:sp>
        <p:nvSpPr>
          <p:cNvPr id="4" name="Slide Image Placeholder 3"/>
          <p:cNvSpPr>
            <a:spLocks noGrp="1" noRot="1" noChangeAspect="1"/>
          </p:cNvSpPr>
          <p:nvPr>
            <p:ph type="sldImg" idx="2"/>
          </p:nvPr>
        </p:nvSpPr>
        <p:spPr>
          <a:xfrm>
            <a:off x="1392238" y="1152525"/>
            <a:ext cx="4149725" cy="3111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3738" y="4437063"/>
            <a:ext cx="5546725" cy="36306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8238"/>
            <a:ext cx="3005138" cy="46196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27475" y="8758238"/>
            <a:ext cx="3005138" cy="461962"/>
          </a:xfrm>
          <a:prstGeom prst="rect">
            <a:avLst/>
          </a:prstGeom>
        </p:spPr>
        <p:txBody>
          <a:bodyPr vert="horz" lIns="91440" tIns="45720" rIns="91440" bIns="45720" rtlCol="0" anchor="b"/>
          <a:lstStyle>
            <a:lvl1pPr algn="r">
              <a:defRPr sz="1200"/>
            </a:lvl1pPr>
          </a:lstStyle>
          <a:p>
            <a:fld id="{9C7AB8F0-9F23-4A87-8C6A-77075DD164CA}" type="slidenum">
              <a:rPr lang="en-US" smtClean="0"/>
              <a:t>‹#›</a:t>
            </a:fld>
            <a:endParaRPr lang="en-US"/>
          </a:p>
        </p:txBody>
      </p:sp>
    </p:spTree>
    <p:extLst>
      <p:ext uri="{BB962C8B-B14F-4D97-AF65-F5344CB8AC3E}">
        <p14:creationId xmlns:p14="http://schemas.microsoft.com/office/powerpoint/2010/main" val="2652497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7AB8F0-9F23-4A87-8C6A-77075DD164CA}" type="slidenum">
              <a:rPr lang="en-US" smtClean="0"/>
              <a:t>2</a:t>
            </a:fld>
            <a:endParaRPr lang="en-US"/>
          </a:p>
        </p:txBody>
      </p:sp>
    </p:spTree>
    <p:extLst>
      <p:ext uri="{BB962C8B-B14F-4D97-AF65-F5344CB8AC3E}">
        <p14:creationId xmlns:p14="http://schemas.microsoft.com/office/powerpoint/2010/main" val="2180587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C301BA8-73A6-4331-9180-62C450F0D660}"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958DEC-A235-4CC0-90C2-5200F81E01A6}" type="slidenum">
              <a:rPr lang="en-US" smtClean="0"/>
              <a:t>‹#›</a:t>
            </a:fld>
            <a:endParaRPr lang="en-US"/>
          </a:p>
        </p:txBody>
      </p:sp>
    </p:spTree>
    <p:extLst>
      <p:ext uri="{BB962C8B-B14F-4D97-AF65-F5344CB8AC3E}">
        <p14:creationId xmlns:p14="http://schemas.microsoft.com/office/powerpoint/2010/main" val="1730375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BBD515-8C9B-443C-9353-30A495A0F9CF}"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958DEC-A235-4CC0-90C2-5200F81E01A6}" type="slidenum">
              <a:rPr lang="en-US" smtClean="0"/>
              <a:t>‹#›</a:t>
            </a:fld>
            <a:endParaRPr lang="en-US"/>
          </a:p>
        </p:txBody>
      </p:sp>
    </p:spTree>
    <p:extLst>
      <p:ext uri="{BB962C8B-B14F-4D97-AF65-F5344CB8AC3E}">
        <p14:creationId xmlns:p14="http://schemas.microsoft.com/office/powerpoint/2010/main" val="3839789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D4AB8B-45B0-423A-B21D-B164B210289F}"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958DEC-A235-4CC0-90C2-5200F81E01A6}" type="slidenum">
              <a:rPr lang="en-US" smtClean="0"/>
              <a:t>‹#›</a:t>
            </a:fld>
            <a:endParaRPr lang="en-US"/>
          </a:p>
        </p:txBody>
      </p:sp>
    </p:spTree>
    <p:extLst>
      <p:ext uri="{BB962C8B-B14F-4D97-AF65-F5344CB8AC3E}">
        <p14:creationId xmlns:p14="http://schemas.microsoft.com/office/powerpoint/2010/main" val="2018564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622420-5537-4440-805E-596476CB5DED}"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958DEC-A235-4CC0-90C2-5200F81E01A6}" type="slidenum">
              <a:rPr lang="en-US" smtClean="0"/>
              <a:t>‹#›</a:t>
            </a:fld>
            <a:endParaRPr lang="en-US"/>
          </a:p>
        </p:txBody>
      </p:sp>
    </p:spTree>
    <p:extLst>
      <p:ext uri="{BB962C8B-B14F-4D97-AF65-F5344CB8AC3E}">
        <p14:creationId xmlns:p14="http://schemas.microsoft.com/office/powerpoint/2010/main" val="342573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C911D4-5CC2-45BA-B129-272599BC2612}"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958DEC-A235-4CC0-90C2-5200F81E01A6}" type="slidenum">
              <a:rPr lang="en-US" smtClean="0"/>
              <a:t>‹#›</a:t>
            </a:fld>
            <a:endParaRPr lang="en-US"/>
          </a:p>
        </p:txBody>
      </p:sp>
    </p:spTree>
    <p:extLst>
      <p:ext uri="{BB962C8B-B14F-4D97-AF65-F5344CB8AC3E}">
        <p14:creationId xmlns:p14="http://schemas.microsoft.com/office/powerpoint/2010/main" val="1851069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7F8C84-3A16-4BF6-B1EC-2656D9879D21}" type="datetime1">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958DEC-A235-4CC0-90C2-5200F81E01A6}" type="slidenum">
              <a:rPr lang="en-US" smtClean="0"/>
              <a:t>‹#›</a:t>
            </a:fld>
            <a:endParaRPr lang="en-US"/>
          </a:p>
        </p:txBody>
      </p:sp>
    </p:spTree>
    <p:extLst>
      <p:ext uri="{BB962C8B-B14F-4D97-AF65-F5344CB8AC3E}">
        <p14:creationId xmlns:p14="http://schemas.microsoft.com/office/powerpoint/2010/main" val="910532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11AA52-6D76-4F37-85E4-077D10415CCB}" type="datetime1">
              <a:rPr lang="en-US" smtClean="0"/>
              <a:t>3/20/2019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958DEC-A235-4CC0-90C2-5200F81E01A6}" type="slidenum">
              <a:rPr lang="en-US" smtClean="0"/>
              <a:t>‹#›</a:t>
            </a:fld>
            <a:endParaRPr lang="en-US"/>
          </a:p>
        </p:txBody>
      </p:sp>
    </p:spTree>
    <p:extLst>
      <p:ext uri="{BB962C8B-B14F-4D97-AF65-F5344CB8AC3E}">
        <p14:creationId xmlns:p14="http://schemas.microsoft.com/office/powerpoint/2010/main" val="1609287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6E5DBB6-2196-4A49-BF84-4CE53C288FA0}" type="datetime1">
              <a:rPr lang="en-US" smtClean="0"/>
              <a:t>3/20/2019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958DEC-A235-4CC0-90C2-5200F81E01A6}" type="slidenum">
              <a:rPr lang="en-US" smtClean="0"/>
              <a:t>‹#›</a:t>
            </a:fld>
            <a:endParaRPr lang="en-US"/>
          </a:p>
        </p:txBody>
      </p:sp>
    </p:spTree>
    <p:extLst>
      <p:ext uri="{BB962C8B-B14F-4D97-AF65-F5344CB8AC3E}">
        <p14:creationId xmlns:p14="http://schemas.microsoft.com/office/powerpoint/2010/main" val="3931212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B3D84E-1886-4487-B65F-C23791884C49}" type="datetime1">
              <a:rPr lang="en-US" smtClean="0"/>
              <a:t>3/20/2019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958DEC-A235-4CC0-90C2-5200F81E01A6}" type="slidenum">
              <a:rPr lang="en-US" smtClean="0"/>
              <a:t>‹#›</a:t>
            </a:fld>
            <a:endParaRPr lang="en-US"/>
          </a:p>
        </p:txBody>
      </p:sp>
    </p:spTree>
    <p:extLst>
      <p:ext uri="{BB962C8B-B14F-4D97-AF65-F5344CB8AC3E}">
        <p14:creationId xmlns:p14="http://schemas.microsoft.com/office/powerpoint/2010/main" val="559736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C6DE48-E268-4670-8B35-D7B97396EAEA}" type="datetime1">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958DEC-A235-4CC0-90C2-5200F81E01A6}" type="slidenum">
              <a:rPr lang="en-US" smtClean="0"/>
              <a:t>‹#›</a:t>
            </a:fld>
            <a:endParaRPr lang="en-US"/>
          </a:p>
        </p:txBody>
      </p:sp>
    </p:spTree>
    <p:extLst>
      <p:ext uri="{BB962C8B-B14F-4D97-AF65-F5344CB8AC3E}">
        <p14:creationId xmlns:p14="http://schemas.microsoft.com/office/powerpoint/2010/main" val="266010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CF0DEA-2F67-46F2-A361-82C72A739349}" type="datetime1">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958DEC-A235-4CC0-90C2-5200F81E01A6}" type="slidenum">
              <a:rPr lang="en-US" smtClean="0"/>
              <a:t>‹#›</a:t>
            </a:fld>
            <a:endParaRPr lang="en-US"/>
          </a:p>
        </p:txBody>
      </p:sp>
    </p:spTree>
    <p:extLst>
      <p:ext uri="{BB962C8B-B14F-4D97-AF65-F5344CB8AC3E}">
        <p14:creationId xmlns:p14="http://schemas.microsoft.com/office/powerpoint/2010/main" val="367984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FA9A79-3138-4D92-AD0B-A71DFA45DFA6}" type="datetime1">
              <a:rPr lang="en-US" smtClean="0"/>
              <a:t>3/20/2019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958DEC-A235-4CC0-90C2-5200F81E01A6}" type="slidenum">
              <a:rPr lang="en-US" smtClean="0"/>
              <a:t>‹#›</a:t>
            </a:fld>
            <a:endParaRPr lang="en-US"/>
          </a:p>
        </p:txBody>
      </p:sp>
    </p:spTree>
    <p:extLst>
      <p:ext uri="{BB962C8B-B14F-4D97-AF65-F5344CB8AC3E}">
        <p14:creationId xmlns:p14="http://schemas.microsoft.com/office/powerpoint/2010/main" val="34485477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862"/>
            <a:ext cx="7886700" cy="6658707"/>
          </a:xfrm>
        </p:spPr>
        <p:txBody>
          <a:bodyPr>
            <a:normAutofit/>
          </a:bodyPr>
          <a:lstStyle/>
          <a:p>
            <a:pPr marL="0" indent="0" algn="ctr">
              <a:buNone/>
            </a:pPr>
            <a:r>
              <a:rPr lang="en-US" sz="1400" b="1" dirty="0" smtClean="0"/>
              <a:t>“No Bystanders” Tactical Decision Game (</a:t>
            </a:r>
            <a:r>
              <a:rPr lang="en-US" sz="1400" b="1" dirty="0" err="1" smtClean="0"/>
              <a:t>TDG</a:t>
            </a:r>
            <a:r>
              <a:rPr lang="en-US" sz="1400" b="1" dirty="0" smtClean="0"/>
              <a:t>)</a:t>
            </a:r>
            <a:endParaRPr lang="en-US" sz="1400" dirty="0" smtClean="0"/>
          </a:p>
          <a:p>
            <a:pPr marL="0" indent="0" algn="ctr">
              <a:buNone/>
            </a:pPr>
            <a:r>
              <a:rPr lang="en-US" sz="1400" b="1" dirty="0" smtClean="0"/>
              <a:t> Facilitator Guide</a:t>
            </a:r>
            <a:endParaRPr lang="en-US" sz="1400" dirty="0" smtClean="0"/>
          </a:p>
          <a:p>
            <a:pPr marL="0" indent="0">
              <a:buNone/>
            </a:pPr>
            <a:r>
              <a:rPr lang="en-US" sz="1400" dirty="0"/>
              <a:t> </a:t>
            </a:r>
          </a:p>
          <a:p>
            <a:pPr marL="0" indent="0">
              <a:buNone/>
            </a:pPr>
            <a:r>
              <a:rPr lang="en-US" sz="1400" u="sng" dirty="0"/>
              <a:t>Background</a:t>
            </a:r>
            <a:r>
              <a:rPr lang="en-US" sz="1400" dirty="0"/>
              <a:t>:  Military leaders are members of a profession, which does not routinely practice all of its skills.  Thus, the honing and developing of military/leadership skills must be achieved in other ways such as Tactical Decision Games (</a:t>
            </a:r>
            <a:r>
              <a:rPr lang="en-US" sz="1400" dirty="0" err="1"/>
              <a:t>TDGs</a:t>
            </a:r>
            <a:r>
              <a:rPr lang="en-US" sz="1400" dirty="0"/>
              <a:t>).  Facilitation is the art of leading people through processes, toward agreed upon objectives, in a manner that encourages participation, ownership, and productivity from all involved.</a:t>
            </a:r>
          </a:p>
          <a:p>
            <a:pPr marL="0" indent="0">
              <a:buNone/>
            </a:pPr>
            <a:r>
              <a:rPr lang="en-US" sz="1400" u="sng" dirty="0"/>
              <a:t>Situation</a:t>
            </a:r>
            <a:r>
              <a:rPr lang="en-US" sz="1400" dirty="0"/>
              <a:t>:  Accidents, Sexual Assault, Hazing, and Suicide-Related </a:t>
            </a:r>
            <a:r>
              <a:rPr lang="en-US" sz="1400" dirty="0" smtClean="0"/>
              <a:t>Behavior </a:t>
            </a:r>
            <a:r>
              <a:rPr lang="en-US" sz="1400" dirty="0"/>
              <a:t>degrade a unit’s effectiveness.</a:t>
            </a:r>
          </a:p>
          <a:p>
            <a:pPr marL="0" indent="0">
              <a:buNone/>
            </a:pPr>
            <a:r>
              <a:rPr lang="en-US" sz="1400" u="sng" dirty="0"/>
              <a:t>Who</a:t>
            </a:r>
            <a:r>
              <a:rPr lang="en-US" sz="1400" dirty="0"/>
              <a:t>:  Small Unit Leaders</a:t>
            </a:r>
          </a:p>
          <a:p>
            <a:pPr marL="0" indent="0">
              <a:buNone/>
            </a:pPr>
            <a:r>
              <a:rPr lang="en-US" sz="1400" u="sng" dirty="0"/>
              <a:t>What</a:t>
            </a:r>
            <a:r>
              <a:rPr lang="en-US" sz="1400" dirty="0"/>
              <a:t>:  Facilitate </a:t>
            </a:r>
            <a:r>
              <a:rPr lang="en-US" sz="1400" dirty="0" err="1"/>
              <a:t>TDGs</a:t>
            </a:r>
            <a:r>
              <a:rPr lang="en-US" sz="1400" dirty="0"/>
              <a:t> in order to have all participants gain an understanding and experience of how to:  recognize the indications and warnings, develop options, decide, and follow through (what do I know, who needs to know, have I told them).</a:t>
            </a:r>
          </a:p>
          <a:p>
            <a:pPr marL="0" indent="0">
              <a:buNone/>
            </a:pPr>
            <a:r>
              <a:rPr lang="en-US" sz="1400" u="sng" dirty="0"/>
              <a:t>When</a:t>
            </a:r>
            <a:r>
              <a:rPr lang="en-US" sz="1400" dirty="0"/>
              <a:t>:  Assess your unit (consider scheduling time for </a:t>
            </a:r>
            <a:r>
              <a:rPr lang="en-US" sz="1400" dirty="0" err="1"/>
              <a:t>TDGs</a:t>
            </a:r>
            <a:r>
              <a:rPr lang="en-US" sz="1400" dirty="0"/>
              <a:t> following unit PT, hump, team building event, etc.)</a:t>
            </a:r>
          </a:p>
          <a:p>
            <a:pPr marL="0" indent="0">
              <a:buNone/>
            </a:pPr>
            <a:r>
              <a:rPr lang="en-US" sz="1400" u="sng" dirty="0"/>
              <a:t>Where</a:t>
            </a:r>
            <a:r>
              <a:rPr lang="en-US" sz="1400" dirty="0"/>
              <a:t>:  Anywhere  </a:t>
            </a:r>
          </a:p>
          <a:p>
            <a:pPr marL="0" indent="0">
              <a:buNone/>
            </a:pPr>
            <a:r>
              <a:rPr lang="en-US" sz="1400" u="sng" dirty="0"/>
              <a:t>Why</a:t>
            </a:r>
            <a:r>
              <a:rPr lang="en-US" sz="1400" dirty="0"/>
              <a:t>:  We need every Marine and Sailor to fulfill their duty to themselves, their unit, and our Nation.  “For the strength of the Pack is the Wolf, and the strength of the Wolf is the Pack.” ― Rudyard Kipling, </a:t>
            </a:r>
            <a:r>
              <a:rPr lang="en-US" sz="1400" i="1" dirty="0"/>
              <a:t>The Jungle Book</a:t>
            </a:r>
            <a:endParaRPr lang="en-US" sz="1400" dirty="0"/>
          </a:p>
          <a:p>
            <a:pPr marL="0" indent="0">
              <a:buNone/>
            </a:pPr>
            <a:endParaRPr lang="en-US" sz="1400" dirty="0"/>
          </a:p>
        </p:txBody>
      </p:sp>
      <p:sp>
        <p:nvSpPr>
          <p:cNvPr id="2" name="Slide Number Placeholder 1"/>
          <p:cNvSpPr>
            <a:spLocks noGrp="1"/>
          </p:cNvSpPr>
          <p:nvPr>
            <p:ph type="sldNum" sz="quarter" idx="12"/>
          </p:nvPr>
        </p:nvSpPr>
        <p:spPr/>
        <p:txBody>
          <a:bodyPr/>
          <a:lstStyle/>
          <a:p>
            <a:fld id="{28958DEC-A235-4CC0-90C2-5200F81E01A6}" type="slidenum">
              <a:rPr lang="en-US" smtClean="0"/>
              <a:t>1</a:t>
            </a:fld>
            <a:endParaRPr lang="en-US"/>
          </a:p>
        </p:txBody>
      </p:sp>
    </p:spTree>
    <p:extLst>
      <p:ext uri="{BB962C8B-B14F-4D97-AF65-F5344CB8AC3E}">
        <p14:creationId xmlns:p14="http://schemas.microsoft.com/office/powerpoint/2010/main" val="3066608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862"/>
            <a:ext cx="7886700" cy="6658707"/>
          </a:xfrm>
        </p:spPr>
        <p:txBody>
          <a:bodyPr>
            <a:normAutofit lnSpcReduction="10000"/>
          </a:bodyPr>
          <a:lstStyle/>
          <a:p>
            <a:pPr marL="0" indent="0">
              <a:buNone/>
            </a:pPr>
            <a:r>
              <a:rPr lang="en-US" sz="1400" u="sng" dirty="0" smtClean="0"/>
              <a:t>Coordinating </a:t>
            </a:r>
            <a:r>
              <a:rPr lang="en-US" sz="1400" u="sng" dirty="0"/>
              <a:t>Instructions</a:t>
            </a:r>
            <a:r>
              <a:rPr lang="en-US" sz="1400" dirty="0"/>
              <a:t>:  </a:t>
            </a:r>
          </a:p>
          <a:p>
            <a:pPr marL="0" indent="0">
              <a:buNone/>
            </a:pPr>
            <a:r>
              <a:rPr lang="en-US" sz="1400" dirty="0"/>
              <a:t>- Facilitation is:  Guiding, Directing, Coaching, and Energizing, and Remaining </a:t>
            </a:r>
            <a:r>
              <a:rPr lang="en-US" sz="1400" dirty="0" smtClean="0"/>
              <a:t>neutral</a:t>
            </a:r>
            <a:endParaRPr lang="en-US" sz="1400" dirty="0"/>
          </a:p>
          <a:p>
            <a:pPr marL="0" indent="0">
              <a:buNone/>
            </a:pPr>
            <a:r>
              <a:rPr lang="en-US" sz="1400" dirty="0"/>
              <a:t>- Facilitation is not:  Briefing, Teaching, Preaching, Fixing, or </a:t>
            </a:r>
            <a:r>
              <a:rPr lang="en-US" sz="1400" dirty="0" smtClean="0"/>
              <a:t>Displaying </a:t>
            </a:r>
            <a:r>
              <a:rPr lang="en-US" sz="1400" dirty="0"/>
              <a:t>bias</a:t>
            </a:r>
          </a:p>
          <a:p>
            <a:pPr marL="0" indent="0">
              <a:buNone/>
            </a:pPr>
            <a:r>
              <a:rPr lang="en-US" sz="1400" dirty="0"/>
              <a:t>- Prepare:  Set </a:t>
            </a:r>
            <a:r>
              <a:rPr lang="en-US" sz="1400" dirty="0" smtClean="0"/>
              <a:t>Conditions</a:t>
            </a:r>
            <a:r>
              <a:rPr lang="en-US" sz="1400" dirty="0"/>
              <a:t>: Know the material, </a:t>
            </a:r>
            <a:r>
              <a:rPr lang="en-US" sz="1400" dirty="0" smtClean="0"/>
              <a:t>why </a:t>
            </a:r>
            <a:r>
              <a:rPr lang="en-US" sz="1400" dirty="0"/>
              <a:t>it matters, and </a:t>
            </a:r>
            <a:r>
              <a:rPr lang="en-US" sz="1400" dirty="0" smtClean="0"/>
              <a:t>get the </a:t>
            </a:r>
            <a:r>
              <a:rPr lang="en-US" sz="1400" dirty="0"/>
              <a:t>mechanics right</a:t>
            </a:r>
          </a:p>
          <a:p>
            <a:pPr marL="0" indent="0">
              <a:buNone/>
            </a:pPr>
            <a:r>
              <a:rPr lang="en-US" sz="1400" dirty="0"/>
              <a:t>- Understand and practice your role and be prepared for awkward statements (these subjects are not easy)</a:t>
            </a:r>
          </a:p>
          <a:p>
            <a:pPr marL="0" indent="0">
              <a:buNone/>
            </a:pPr>
            <a:r>
              <a:rPr lang="en-US" sz="1400" dirty="0"/>
              <a:t>- Tone: Confidence, Speak conversationally (no acronyms), Speak from experience, Learn to reframe   </a:t>
            </a:r>
          </a:p>
          <a:p>
            <a:pPr marL="0" indent="0">
              <a:buNone/>
            </a:pPr>
            <a:r>
              <a:rPr lang="en-US" sz="1400" dirty="0"/>
              <a:t>- Take Control/Redirect by asking questions such as:  When or How; I appreciate your perspective.  Does anyone else have a different perspective?</a:t>
            </a:r>
          </a:p>
          <a:p>
            <a:pPr marL="0" indent="0">
              <a:buNone/>
            </a:pPr>
            <a:r>
              <a:rPr lang="en-US" sz="1400" dirty="0"/>
              <a:t>- If someone says something that obviously needs action, respond by saying something like, "Thank you for your honesty and willingness to share about where you are emotionally.  It sounds like you really would like to get some help for this.  I know the right person to talk to so let's go together, and I will introduce you to them.” </a:t>
            </a:r>
          </a:p>
          <a:p>
            <a:pPr marL="0" indent="0">
              <a:buNone/>
            </a:pPr>
            <a:r>
              <a:rPr lang="en-US" sz="1400" dirty="0"/>
              <a:t>- It is not required, but a </a:t>
            </a:r>
            <a:r>
              <a:rPr lang="en-US" sz="1400"/>
              <a:t>best </a:t>
            </a:r>
            <a:r>
              <a:rPr lang="en-US" sz="1400" smtClean="0"/>
              <a:t>practice is </a:t>
            </a:r>
            <a:r>
              <a:rPr lang="en-US" sz="1400" dirty="0"/>
              <a:t>to team up with an assistant facilitator who can help with the conversation by asking appropriate questions, capture key points, and provide immediate one-on-one assistance or escort a participant to appropriate support resources, if necessary.</a:t>
            </a:r>
          </a:p>
          <a:p>
            <a:pPr marL="0" indent="0">
              <a:buNone/>
            </a:pPr>
            <a:r>
              <a:rPr lang="en-US" sz="1400" u="sng" dirty="0"/>
              <a:t>Facilitator Introduction</a:t>
            </a:r>
            <a:r>
              <a:rPr lang="en-US" sz="1400" dirty="0"/>
              <a:t>:  </a:t>
            </a:r>
          </a:p>
          <a:p>
            <a:pPr marL="0" indent="0">
              <a:buNone/>
            </a:pPr>
            <a:r>
              <a:rPr lang="en-US" sz="1400" dirty="0"/>
              <a:t>“Good morning/afternoon/evening, my name is _______________.  I am from _____________ and during my free time I like to  ___________.  Today, I will be facilitating our conversation on “No Bystanders” using a tactical decision game format.  Our goal is to develop the skills to recognize when and how to intervene if a fellow Marine is making destructive decisions.”  </a:t>
            </a:r>
          </a:p>
          <a:p>
            <a:pPr marL="0" indent="0">
              <a:buNone/>
            </a:pPr>
            <a:r>
              <a:rPr lang="en-US" sz="1400" dirty="0"/>
              <a:t> </a:t>
            </a:r>
          </a:p>
          <a:p>
            <a:pPr marL="0" indent="0">
              <a:buNone/>
            </a:pPr>
            <a:r>
              <a:rPr lang="en-US" sz="1400" dirty="0"/>
              <a:t>Hand out the list of </a:t>
            </a:r>
            <a:r>
              <a:rPr lang="en-US" sz="1400" dirty="0" smtClean="0"/>
              <a:t>Participant Questions </a:t>
            </a:r>
            <a:r>
              <a:rPr lang="en-US" sz="1400" dirty="0"/>
              <a:t>and Fishbone Chart for the corresponding </a:t>
            </a:r>
            <a:r>
              <a:rPr lang="en-US" sz="1400" dirty="0" err="1"/>
              <a:t>TDG</a:t>
            </a:r>
            <a:r>
              <a:rPr lang="en-US" sz="1400" dirty="0"/>
              <a:t>.</a:t>
            </a:r>
          </a:p>
          <a:p>
            <a:pPr marL="0" indent="0">
              <a:buNone/>
            </a:pPr>
            <a:r>
              <a:rPr lang="en-US" sz="1400" dirty="0"/>
              <a:t> </a:t>
            </a:r>
          </a:p>
          <a:p>
            <a:pPr marL="0" indent="0">
              <a:buNone/>
            </a:pPr>
            <a:r>
              <a:rPr lang="en-US" sz="1400" u="sng" dirty="0"/>
              <a:t>Facilitator Close out</a:t>
            </a:r>
            <a:r>
              <a:rPr lang="en-US" sz="1400" dirty="0"/>
              <a:t>:</a:t>
            </a:r>
          </a:p>
          <a:p>
            <a:pPr marL="0" indent="0">
              <a:buNone/>
            </a:pPr>
            <a:r>
              <a:rPr lang="en-US" sz="1400" dirty="0"/>
              <a:t>There are suggested closing comments in the Facilitator Guide for each </a:t>
            </a:r>
            <a:r>
              <a:rPr lang="en-US" sz="1400" dirty="0" err="1"/>
              <a:t>TDG</a:t>
            </a:r>
            <a:r>
              <a:rPr lang="en-US" sz="1400" dirty="0"/>
              <a:t>.  </a:t>
            </a:r>
          </a:p>
          <a:p>
            <a:pPr marL="0" indent="0">
              <a:buNone/>
            </a:pPr>
            <a:endParaRPr lang="en-US" sz="1400" dirty="0"/>
          </a:p>
        </p:txBody>
      </p:sp>
      <p:sp>
        <p:nvSpPr>
          <p:cNvPr id="2" name="Slide Number Placeholder 1"/>
          <p:cNvSpPr>
            <a:spLocks noGrp="1"/>
          </p:cNvSpPr>
          <p:nvPr>
            <p:ph type="sldNum" sz="quarter" idx="12"/>
          </p:nvPr>
        </p:nvSpPr>
        <p:spPr/>
        <p:txBody>
          <a:bodyPr/>
          <a:lstStyle/>
          <a:p>
            <a:fld id="{28958DEC-A235-4CC0-90C2-5200F81E01A6}" type="slidenum">
              <a:rPr lang="en-US" smtClean="0"/>
              <a:t>2</a:t>
            </a:fld>
            <a:endParaRPr lang="en-US" dirty="0"/>
          </a:p>
        </p:txBody>
      </p:sp>
    </p:spTree>
    <p:extLst>
      <p:ext uri="{BB962C8B-B14F-4D97-AF65-F5344CB8AC3E}">
        <p14:creationId xmlns:p14="http://schemas.microsoft.com/office/powerpoint/2010/main" val="28405305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1234</TotalTime>
  <Words>317</Words>
  <Application>Microsoft Office PowerPoint</Application>
  <PresentationFormat>On-screen Show (4:3)</PresentationFormat>
  <Paragraphs>29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USMC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Montgomery Maj Jay L</dc:creator>
  <cp:lastModifiedBy>Montgomery Maj Jay L</cp:lastModifiedBy>
  <cp:revision>12</cp:revision>
  <cp:lastPrinted>2019-03-20T11:48:10Z</cp:lastPrinted>
  <dcterms:created xsi:type="dcterms:W3CDTF">2019-02-25T21:00:27Z</dcterms:created>
  <dcterms:modified xsi:type="dcterms:W3CDTF">2019-03-20T12:58:13Z</dcterms:modified>
</cp:coreProperties>
</file>